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70" r:id="rId5"/>
    <p:sldId id="271" r:id="rId6"/>
    <p:sldId id="264" r:id="rId7"/>
    <p:sldId id="265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7BDA1-A23E-4A7F-B6D0-1242813AD5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E0691-55AD-4894-80AD-CF1E9426E5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03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392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59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020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338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480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810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64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27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885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57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58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64FF4-5F8F-40F4-80D0-FAAB1CCD3CA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8116A-1393-4904-9E1D-729824460C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06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KIAOZZrit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648309"/>
            <a:ext cx="5157158" cy="3528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7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Tourism Branding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718140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61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 smtClean="0"/>
              <a:t>Perception is reality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dirty="0"/>
              <a:t>What people believe to be true will be real in its consequences. </a:t>
            </a:r>
          </a:p>
          <a:p>
            <a:endParaRPr lang="en-AU" altLang="en-US" dirty="0"/>
          </a:p>
          <a:p>
            <a:r>
              <a:rPr lang="en-AU" altLang="en-US" dirty="0"/>
              <a:t>That is, whether an individual’s perceptions are right or wrong about a brand, they will influence their purchase decisions. </a:t>
            </a:r>
          </a:p>
          <a:p>
            <a:pPr lvl="1"/>
            <a:endParaRPr lang="en-AU" altLang="en-US" dirty="0"/>
          </a:p>
          <a:p>
            <a:pPr lvl="1"/>
            <a:r>
              <a:rPr lang="en-AU" altLang="en-US" dirty="0"/>
              <a:t>(see Thomas &amp; Thomas 1928, in Patton 2002),</a:t>
            </a:r>
          </a:p>
          <a:p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1896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Brand positioning</a:t>
            </a:r>
            <a:endParaRPr lang="en-AU" altLang="en-US" b="1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dirty="0" smtClean="0"/>
              <a:t>The </a:t>
            </a:r>
            <a:r>
              <a:rPr lang="en-AU" altLang="en-US" dirty="0"/>
              <a:t>attempt to achieve congruence between the brand image and brand identity</a:t>
            </a:r>
          </a:p>
          <a:p>
            <a:r>
              <a:rPr lang="en-AU" altLang="en-US" dirty="0"/>
              <a:t>Clear differentiation from rivals</a:t>
            </a:r>
          </a:p>
          <a:p>
            <a:r>
              <a:rPr lang="en-AU" altLang="en-US" dirty="0"/>
              <a:t>Logo, slogan…and supporting marcom</a:t>
            </a:r>
          </a:p>
          <a:p>
            <a:r>
              <a:rPr lang="en-AU" altLang="en-US" dirty="0"/>
              <a:t>Succinct and meaningful value proposition</a:t>
            </a:r>
          </a:p>
          <a:p>
            <a:pPr lvl="1"/>
            <a:r>
              <a:rPr lang="en-AU" altLang="en-US" b="1" dirty="0">
                <a:solidFill>
                  <a:srgbClr val="FF0000"/>
                </a:solidFill>
              </a:rPr>
              <a:t>7 word, single minded, proposition</a:t>
            </a:r>
          </a:p>
        </p:txBody>
      </p:sp>
    </p:spTree>
    <p:extLst>
      <p:ext uri="{BB962C8B-B14F-4D97-AF65-F5344CB8AC3E}">
        <p14:creationId xmlns:p14="http://schemas.microsoft.com/office/powerpoint/2010/main" val="2982737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Three key aims of brand positioning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4199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Increasing awareness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Increasing positive perceptions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Stimulating intent to purchase, repurchase, and recommendations to others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31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Brand positioning stages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Clearly define the target market</a:t>
            </a:r>
          </a:p>
          <a:p>
            <a:pPr lvl="1"/>
            <a:r>
              <a:rPr lang="en-AU" dirty="0" smtClean="0"/>
              <a:t>Segmentation by location (</a:t>
            </a:r>
            <a:r>
              <a:rPr lang="en-AU" dirty="0" err="1" smtClean="0"/>
              <a:t>eg</a:t>
            </a:r>
            <a:r>
              <a:rPr lang="en-AU" dirty="0" smtClean="0"/>
              <a:t> catchment area), demographics (</a:t>
            </a:r>
            <a:r>
              <a:rPr lang="en-AU" dirty="0" err="1" smtClean="0"/>
              <a:t>eg</a:t>
            </a:r>
            <a:r>
              <a:rPr lang="en-AU" dirty="0" smtClean="0"/>
              <a:t> age, marital status), behaviour (</a:t>
            </a:r>
            <a:r>
              <a:rPr lang="en-AU" dirty="0" err="1" smtClean="0"/>
              <a:t>eg</a:t>
            </a:r>
            <a:r>
              <a:rPr lang="en-AU" dirty="0" smtClean="0"/>
              <a:t> frequent visitors), psychographics (</a:t>
            </a:r>
            <a:r>
              <a:rPr lang="en-AU" dirty="0" err="1" smtClean="0"/>
              <a:t>eg</a:t>
            </a:r>
            <a:r>
              <a:rPr lang="en-AU" dirty="0" smtClean="0"/>
              <a:t> learning style), benefits (</a:t>
            </a:r>
            <a:r>
              <a:rPr lang="en-AU" dirty="0" err="1" smtClean="0"/>
              <a:t>eg</a:t>
            </a:r>
            <a:r>
              <a:rPr lang="en-AU" dirty="0" smtClean="0"/>
              <a:t> excitement), values (</a:t>
            </a:r>
            <a:r>
              <a:rPr lang="en-AU" dirty="0" err="1" smtClean="0"/>
              <a:t>eg</a:t>
            </a:r>
            <a:r>
              <a:rPr lang="en-AU" dirty="0" smtClean="0"/>
              <a:t> environment sustainability), </a:t>
            </a:r>
            <a:r>
              <a:rPr lang="en-AU" dirty="0" err="1" smtClean="0"/>
              <a:t>socialgraphics</a:t>
            </a:r>
            <a:r>
              <a:rPr lang="en-AU" dirty="0" smtClean="0"/>
              <a:t> (</a:t>
            </a:r>
            <a:r>
              <a:rPr lang="en-AU" dirty="0" err="1" smtClean="0"/>
              <a:t>eg</a:t>
            </a:r>
            <a:r>
              <a:rPr lang="en-AU" dirty="0" smtClean="0"/>
              <a:t> Facebook use)</a:t>
            </a:r>
          </a:p>
          <a:p>
            <a:pPr marL="457200" lvl="1" indent="0">
              <a:buNone/>
            </a:pPr>
            <a:r>
              <a:rPr lang="en-A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Identify the competitive set of brands</a:t>
            </a:r>
          </a:p>
          <a:p>
            <a:pPr lvl="1"/>
            <a:r>
              <a:rPr lang="en-AU" dirty="0" smtClean="0"/>
              <a:t>Who are the close competitors for a given purchase situation?</a:t>
            </a:r>
          </a:p>
          <a:p>
            <a:pPr lvl="1"/>
            <a:r>
              <a:rPr lang="en-AU" dirty="0" smtClean="0"/>
              <a:t>Which brands are in consumers’ decision sets?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8445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Brand positioning stages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3. Identify the salient attributes/benefits for the purchase situation</a:t>
            </a:r>
          </a:p>
          <a:p>
            <a:pPr lvl="1"/>
            <a:r>
              <a:rPr lang="en-AU" dirty="0" smtClean="0"/>
              <a:t>From the consumer’s perspective, which attributes are most important in the decision process?</a:t>
            </a:r>
          </a:p>
          <a:p>
            <a:pPr lvl="1"/>
            <a:r>
              <a:rPr lang="en-AU" dirty="0" smtClean="0"/>
              <a:t>See </a:t>
            </a:r>
            <a:r>
              <a:rPr lang="en-AU" i="1" dirty="0" smtClean="0"/>
              <a:t>Chapter 5 – Tourism Marketing Research </a:t>
            </a:r>
            <a:r>
              <a:rPr lang="en-AU" dirty="0" smtClean="0"/>
              <a:t>for discussion on attribute salience and </a:t>
            </a:r>
            <a:r>
              <a:rPr lang="en-AU" dirty="0" err="1" smtClean="0"/>
              <a:t>determinance</a:t>
            </a:r>
            <a:endParaRPr lang="en-AU" dirty="0" smtClean="0"/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4. Identify perceptions of the strengths and weaknesses of each of the competitive set of brands</a:t>
            </a:r>
          </a:p>
          <a:p>
            <a:pPr lvl="1"/>
            <a:r>
              <a:rPr lang="en-AU" dirty="0" smtClean="0"/>
              <a:t>A brand positioning theme must be based on a point of difference, which competitors cant match….on an attribute/benefit that is salient in the purchase decision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6908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Brand positioning stages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5.Identify a differentiated positioning proposition focused on a capability gap</a:t>
            </a:r>
          </a:p>
          <a:p>
            <a:pPr lvl="1"/>
            <a:r>
              <a:rPr lang="en-AU" dirty="0" smtClean="0"/>
              <a:t>What </a:t>
            </a:r>
            <a:r>
              <a:rPr lang="en-AU" dirty="0"/>
              <a:t>is the business’ key </a:t>
            </a:r>
            <a:r>
              <a:rPr lang="en-AU" i="1" dirty="0"/>
              <a:t>strength, </a:t>
            </a:r>
            <a:r>
              <a:rPr lang="en-AU" dirty="0"/>
              <a:t>relative to competitors</a:t>
            </a:r>
            <a:r>
              <a:rPr lang="en-AU" dirty="0" smtClean="0"/>
              <a:t>?</a:t>
            </a:r>
          </a:p>
          <a:p>
            <a:pPr lvl="1"/>
            <a:r>
              <a:rPr lang="en-AU" dirty="0" smtClean="0"/>
              <a:t>See </a:t>
            </a:r>
            <a:r>
              <a:rPr lang="en-AU" i="1" dirty="0" smtClean="0"/>
              <a:t>Chapter 14 – Tourism marketing Performance Measurement </a:t>
            </a:r>
            <a:r>
              <a:rPr lang="en-AU" dirty="0" smtClean="0"/>
              <a:t>for a discussion on the value of Importance-performance analysis in identifying an attribute that is most salient and when the brand is perceived strongest</a:t>
            </a:r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dirty="0" smtClean="0"/>
              <a:t>6. Select and implement the positioning proposition</a:t>
            </a:r>
          </a:p>
          <a:p>
            <a:pPr lvl="1"/>
            <a:r>
              <a:rPr lang="en-AU" dirty="0" smtClean="0"/>
              <a:t>The slogan is the value proposition</a:t>
            </a:r>
          </a:p>
          <a:p>
            <a:pPr lvl="1"/>
            <a:r>
              <a:rPr lang="en-AU" dirty="0" smtClean="0"/>
              <a:t>Seven word single minded proposition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9612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Slogan criteria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Remember, this is the </a:t>
            </a:r>
            <a:r>
              <a:rPr lang="en-AU" i="1" dirty="0" smtClean="0"/>
              <a:t>value</a:t>
            </a:r>
            <a:r>
              <a:rPr lang="en-AU" dirty="0" smtClean="0"/>
              <a:t> proposition to the target consumers, to </a:t>
            </a:r>
            <a:r>
              <a:rPr lang="en-AU" i="1" dirty="0" smtClean="0"/>
              <a:t>differentiate</a:t>
            </a:r>
            <a:r>
              <a:rPr lang="en-AU" dirty="0" smtClean="0"/>
              <a:t> from competitors</a:t>
            </a:r>
          </a:p>
          <a:p>
            <a:endParaRPr lang="en-AU" dirty="0"/>
          </a:p>
          <a:p>
            <a:pPr lvl="1"/>
            <a:r>
              <a:rPr lang="en-AU" sz="2800" dirty="0" smtClean="0"/>
              <a:t>Propositional</a:t>
            </a:r>
          </a:p>
          <a:p>
            <a:pPr lvl="1"/>
            <a:r>
              <a:rPr lang="en-AU" sz="2800" dirty="0" smtClean="0"/>
              <a:t>Meaningful</a:t>
            </a:r>
          </a:p>
          <a:p>
            <a:pPr lvl="1"/>
            <a:r>
              <a:rPr lang="en-AU" sz="2800" dirty="0" smtClean="0"/>
              <a:t>Truthful</a:t>
            </a:r>
          </a:p>
          <a:p>
            <a:pPr lvl="1"/>
            <a:r>
              <a:rPr lang="en-AU" sz="2800" dirty="0" smtClean="0"/>
              <a:t>Deliverable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353620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Brand positioning stages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7. Monitor the performance of the strategy over time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It is difficult to stand out in crowded markets</a:t>
            </a:r>
          </a:p>
          <a:p>
            <a:r>
              <a:rPr lang="en-AU" dirty="0" smtClean="0"/>
              <a:t>Attention is in short supply out there (but it is gettable)</a:t>
            </a:r>
          </a:p>
          <a:p>
            <a:r>
              <a:rPr lang="en-AU" dirty="0" smtClean="0"/>
              <a:t>It is difficult to change people’s perceptions</a:t>
            </a:r>
          </a:p>
          <a:p>
            <a:r>
              <a:rPr lang="en-AU" dirty="0" smtClean="0"/>
              <a:t>Therefore, branding must be seen as a long term investment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0973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branding principles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All marketing communications must reinforce the brand identity and value proposition</a:t>
            </a:r>
          </a:p>
          <a:p>
            <a:endParaRPr lang="en-AU" dirty="0"/>
          </a:p>
          <a:p>
            <a:r>
              <a:rPr lang="en-AU" dirty="0" smtClean="0"/>
              <a:t>Branding must be regarded as a long term strategy</a:t>
            </a:r>
          </a:p>
          <a:p>
            <a:pPr lvl="1"/>
            <a:r>
              <a:rPr lang="en-AU" dirty="0" smtClean="0"/>
              <a:t>It takes time for a brand to gain traction (that’s why they are worth so much)</a:t>
            </a:r>
          </a:p>
          <a:p>
            <a:pPr lvl="1"/>
            <a:r>
              <a:rPr lang="en-AU" dirty="0" smtClean="0"/>
              <a:t>Resist the urge to change the slogan every year</a:t>
            </a:r>
          </a:p>
          <a:p>
            <a:pPr lvl="1"/>
            <a:endParaRPr lang="en-AU" dirty="0"/>
          </a:p>
          <a:p>
            <a:r>
              <a:rPr lang="en-AU" dirty="0" smtClean="0"/>
              <a:t>Focus on reinforcing positively held perceptions, rather than attempt to change a negative image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620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Repositioning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attempt to create a new and different position in the minds of the target audience</a:t>
            </a:r>
          </a:p>
          <a:p>
            <a:endParaRPr lang="en-AU" dirty="0"/>
          </a:p>
          <a:p>
            <a:r>
              <a:rPr lang="en-AU" dirty="0" smtClean="0"/>
              <a:t>Given the long term nature of branding effectiveness, this approach is not commonly successful in the </a:t>
            </a:r>
            <a:r>
              <a:rPr lang="en-AU" smtClean="0"/>
              <a:t>short term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40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/>
            <a:r>
              <a:rPr lang="en-AU" dirty="0"/>
              <a:t>the role of branding in tourism marketing</a:t>
            </a:r>
          </a:p>
          <a:p>
            <a:pPr lvl="0"/>
            <a:r>
              <a:rPr lang="en-AU" dirty="0"/>
              <a:t>branding as a co-creative process involving a brand identity, brand positioning and brand image </a:t>
            </a:r>
          </a:p>
          <a:p>
            <a:pPr lvl="0"/>
            <a:r>
              <a:rPr lang="en-AU" dirty="0"/>
              <a:t>the seven-stage brand positioning process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0449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Why is it argued branding is a co-creative process involving both the organisation and consumers?</a:t>
            </a:r>
          </a:p>
          <a:p>
            <a:endParaRPr lang="en-AU" dirty="0"/>
          </a:p>
          <a:p>
            <a:pPr lvl="0"/>
            <a:r>
              <a:rPr lang="en-AU" dirty="0"/>
              <a:t>Why does brand salience represent a source of competitive edge?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r>
              <a:rPr lang="en-AU" dirty="0"/>
              <a:t>Why is it preferable to focus marketing communications on promoting positively held perceptions of the brand, rather than to try and reverse a negative image?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1283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/>
              <a:t>Brand identity</a:t>
            </a:r>
            <a:endParaRPr lang="en-AU" dirty="0"/>
          </a:p>
          <a:p>
            <a:r>
              <a:rPr lang="en-AU" dirty="0"/>
              <a:t>The desired brand image that differentiates the organisation from competitors. How the organisation aspires to be perceived in the market.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Brand image</a:t>
            </a:r>
            <a:endParaRPr lang="en-AU" dirty="0"/>
          </a:p>
          <a:p>
            <a:r>
              <a:rPr lang="en-AU" dirty="0"/>
              <a:t>How the organisation is actually perceived by consumers, which might or might not be similar to that intended in the brand identity.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Brand positioning</a:t>
            </a:r>
            <a:endParaRPr lang="en-AU" dirty="0"/>
          </a:p>
          <a:p>
            <a:r>
              <a:rPr lang="en-AU" dirty="0"/>
              <a:t>A set of marketing activities that attempt to achieve congruence between the actual brand image and the brand identity, through a focused value proposition that is meaningful to consumers.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225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Branding rationale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AU" altLang="en-US" dirty="0">
                <a:latin typeface="Calibri" panose="020F0502020204030204" pitchFamily="34" charset="0"/>
                <a:ea typeface="Calibri" panose="020F0502020204030204" pitchFamily="34" charset="0"/>
                <a:cs typeface="Aparajita" panose="020B0604020202020204" pitchFamily="34" charset="0"/>
              </a:rPr>
              <a:t>For any tourism purchase decision, consumers are spoilt by choice </a:t>
            </a:r>
            <a:r>
              <a:rPr lang="en-AU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Aparajita" panose="020B0604020202020204" pitchFamily="34" charset="0"/>
              </a:rPr>
              <a:t>of available </a:t>
            </a:r>
            <a:r>
              <a:rPr lang="en-AU" altLang="en-US" dirty="0">
                <a:latin typeface="Calibri" panose="020F0502020204030204" pitchFamily="34" charset="0"/>
                <a:ea typeface="Calibri" panose="020F0502020204030204" pitchFamily="34" charset="0"/>
                <a:cs typeface="Aparajita" panose="020B0604020202020204" pitchFamily="34" charset="0"/>
              </a:rPr>
              <a:t>services offering similar features and benefits. </a:t>
            </a:r>
          </a:p>
          <a:p>
            <a:pPr>
              <a:spcBef>
                <a:spcPct val="0"/>
              </a:spcBef>
            </a:pPr>
            <a:endParaRPr lang="en-AU" altLang="en-US" dirty="0">
              <a:latin typeface="Calibri" panose="020F0502020204030204" pitchFamily="34" charset="0"/>
              <a:ea typeface="Calibri" panose="020F0502020204030204" pitchFamily="34" charset="0"/>
              <a:cs typeface="Aparajita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AU" altLang="en-US" dirty="0">
                <a:latin typeface="Calibri" panose="020F0502020204030204" pitchFamily="34" charset="0"/>
                <a:ea typeface="Calibri" panose="020F0502020204030204" pitchFamily="34" charset="0"/>
                <a:cs typeface="Aparajita" panose="020B0604020202020204" pitchFamily="34" charset="0"/>
              </a:rPr>
              <a:t>Owning a brand that stands out from the crowd and simplifies decision making for the consumer represents a source of competitive edge. </a:t>
            </a:r>
            <a:endParaRPr lang="en-AU" altLang="en-US" dirty="0">
              <a:latin typeface="Calibri" panose="020F0502020204030204" pitchFamily="34" charset="0"/>
              <a:cs typeface="Aparajita" panose="020B0604020202020204" pitchFamily="34" charset="0"/>
            </a:endParaRP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974" y="4811779"/>
            <a:ext cx="3328704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Video link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The role and importance of </a:t>
            </a:r>
            <a:r>
              <a:rPr lang="en-GB" altLang="en-US" dirty="0" smtClean="0"/>
              <a:t>brands</a:t>
            </a:r>
          </a:p>
          <a:p>
            <a:endParaRPr lang="en-GB" altLang="en-US" dirty="0"/>
          </a:p>
          <a:p>
            <a:pPr lvl="1"/>
            <a:r>
              <a:rPr lang="en-AU" altLang="en-US" dirty="0">
                <a:hlinkClick r:id="rId2"/>
              </a:rPr>
              <a:t>https://www.youtube.com/watch?v=JKIAOZZritk</a:t>
            </a:r>
            <a:r>
              <a:rPr lang="en-AU" altLang="en-US" dirty="0"/>
              <a:t>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922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 smtClean="0"/>
              <a:t>Main aims of branding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2403594"/>
            <a:ext cx="10515600" cy="4351338"/>
          </a:xfrm>
        </p:spPr>
        <p:txBody>
          <a:bodyPr/>
          <a:lstStyle/>
          <a:p>
            <a:r>
              <a:rPr lang="en-AU" altLang="en-US" dirty="0" smtClean="0"/>
              <a:t>The brand is </a:t>
            </a:r>
            <a:r>
              <a:rPr lang="en-AU" altLang="en-US" u="sng" dirty="0" smtClean="0"/>
              <a:t>top of mind </a:t>
            </a:r>
            <a:r>
              <a:rPr lang="en-AU" altLang="en-US" dirty="0" smtClean="0"/>
              <a:t>when consumers are considering a purchase situation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When the brand comes to mind there will be </a:t>
            </a:r>
            <a:r>
              <a:rPr lang="en-AU" altLang="en-US" u="sng" dirty="0" smtClean="0"/>
              <a:t>favourable associations </a:t>
            </a:r>
            <a:r>
              <a:rPr lang="en-AU" altLang="en-US" dirty="0" smtClean="0"/>
              <a:t>with the features/benefits desired in the purchase situation</a:t>
            </a:r>
          </a:p>
        </p:txBody>
      </p:sp>
    </p:spTree>
    <p:extLst>
      <p:ext uri="{BB962C8B-B14F-4D97-AF65-F5344CB8AC3E}">
        <p14:creationId xmlns:p14="http://schemas.microsoft.com/office/powerpoint/2010/main" val="85824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b="1" dirty="0"/>
              <a:t>Three components of tourism branding </a:t>
            </a:r>
            <a:r>
              <a:rPr lang="en-GB" altLang="en-US" b="1" i="1" dirty="0"/>
              <a:t>co-creation</a:t>
            </a:r>
            <a:endParaRPr lang="en-AU" altLang="en-US" b="1" i="1" dirty="0"/>
          </a:p>
        </p:txBody>
      </p:sp>
      <p:pic>
        <p:nvPicPr>
          <p:cNvPr id="16388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226" y="1915065"/>
            <a:ext cx="7092950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03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Brand identity</a:t>
            </a:r>
            <a:endParaRPr lang="en-AU" altLang="en-US" b="1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altLang="en-US" dirty="0" smtClean="0"/>
              <a:t>The </a:t>
            </a:r>
            <a:r>
              <a:rPr lang="en-AU" altLang="en-US" dirty="0"/>
              <a:t>desired image aspired to in the market place</a:t>
            </a:r>
          </a:p>
          <a:p>
            <a:pPr lvl="1"/>
            <a:endParaRPr lang="en-AU" altLang="en-US" dirty="0"/>
          </a:p>
          <a:p>
            <a:r>
              <a:rPr lang="en-AU" altLang="en-US" sz="2400" dirty="0"/>
              <a:t>What is our vision for the brand?</a:t>
            </a:r>
          </a:p>
          <a:p>
            <a:r>
              <a:rPr lang="en-AU" altLang="en-US" sz="2400" dirty="0"/>
              <a:t>What are the brand’s core values?</a:t>
            </a:r>
          </a:p>
          <a:p>
            <a:r>
              <a:rPr lang="en-AU" altLang="en-US" sz="2400" dirty="0"/>
              <a:t>Does the brand have a particular personality? </a:t>
            </a:r>
          </a:p>
          <a:p>
            <a:r>
              <a:rPr lang="en-AU" altLang="en-US" sz="2400" dirty="0"/>
              <a:t>What are the key features and benefits offered?</a:t>
            </a:r>
          </a:p>
          <a:p>
            <a:r>
              <a:rPr lang="en-AU" altLang="en-US" sz="2400" dirty="0"/>
              <a:t>Who is the target audience?</a:t>
            </a:r>
          </a:p>
          <a:p>
            <a:r>
              <a:rPr lang="en-AU" altLang="en-US" sz="2400" dirty="0"/>
              <a:t>What is our source of competitive edge?</a:t>
            </a:r>
          </a:p>
          <a:p>
            <a:r>
              <a:rPr lang="en-AU" altLang="en-US" sz="2400" b="1" dirty="0"/>
              <a:t>On what basis should the brand be differentiated from competitors?</a:t>
            </a:r>
          </a:p>
        </p:txBody>
      </p:sp>
    </p:spTree>
    <p:extLst>
      <p:ext uri="{BB962C8B-B14F-4D97-AF65-F5344CB8AC3E}">
        <p14:creationId xmlns:p14="http://schemas.microsoft.com/office/powerpoint/2010/main" val="25105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Brand image</a:t>
            </a:r>
            <a:endParaRPr lang="en-AU" altLang="en-US" b="1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dirty="0" smtClean="0"/>
              <a:t>The actual image of the brand held by consumers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Might be quite different to that intended in the brand identity </a:t>
            </a:r>
            <a:r>
              <a:rPr lang="en-AU" altLang="en-US" dirty="0" smtClean="0">
                <a:solidFill>
                  <a:srgbClr val="FF0000"/>
                </a:solidFill>
              </a:rPr>
              <a:t>(Perception is reality)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Might not exist</a:t>
            </a:r>
          </a:p>
        </p:txBody>
      </p:sp>
    </p:spTree>
    <p:extLst>
      <p:ext uri="{BB962C8B-B14F-4D97-AF65-F5344CB8AC3E}">
        <p14:creationId xmlns:p14="http://schemas.microsoft.com/office/powerpoint/2010/main" val="421732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794</Words>
  <Application>Microsoft Office PowerPoint</Application>
  <PresentationFormat>Widescreen</PresentationFormat>
  <Paragraphs>118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Aparajita</vt:lpstr>
      <vt:lpstr>Arial</vt:lpstr>
      <vt:lpstr>Calibri</vt:lpstr>
      <vt:lpstr>Calibri Light</vt:lpstr>
      <vt:lpstr>Times New Roman</vt:lpstr>
      <vt:lpstr>Office Theme</vt:lpstr>
      <vt:lpstr>Tourism Marketing for small businesses</vt:lpstr>
      <vt:lpstr>Chapter learning aims</vt:lpstr>
      <vt:lpstr>Key terms</vt:lpstr>
      <vt:lpstr>Branding rationale</vt:lpstr>
      <vt:lpstr>Video link</vt:lpstr>
      <vt:lpstr>Main aims of branding</vt:lpstr>
      <vt:lpstr>Three components of tourism branding co-creation</vt:lpstr>
      <vt:lpstr>Brand identity</vt:lpstr>
      <vt:lpstr>Brand image</vt:lpstr>
      <vt:lpstr>Perception is reality</vt:lpstr>
      <vt:lpstr>Brand positioning</vt:lpstr>
      <vt:lpstr>Three key aims of brand positioning</vt:lpstr>
      <vt:lpstr>Brand positioning stages</vt:lpstr>
      <vt:lpstr>Brand positioning stages</vt:lpstr>
      <vt:lpstr>Brand positioning stages</vt:lpstr>
      <vt:lpstr>Slogan criteria</vt:lpstr>
      <vt:lpstr>Brand positioning stages</vt:lpstr>
      <vt:lpstr>Key branding principles</vt:lpstr>
      <vt:lpstr>Repositioning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8</cp:revision>
  <dcterms:created xsi:type="dcterms:W3CDTF">2017-12-15T04:23:58Z</dcterms:created>
  <dcterms:modified xsi:type="dcterms:W3CDTF">2018-01-02T04:02:39Z</dcterms:modified>
</cp:coreProperties>
</file>